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7" r:id="rId3"/>
    <p:sldId id="284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111" d="100"/>
          <a:sy n="111" d="100"/>
        </p:scale>
        <p:origin x="162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GB" smtClean="0"/>
              <a:pPr/>
              <a:t>06/04/2015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GB" smtClean="0"/>
              <a:pPr/>
              <a:t>06/04/2015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GB" smtClean="0"/>
              <a:pPr/>
              <a:t>06/04/2015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GB" smtClean="0"/>
              <a:pPr/>
              <a:t>06/04/2015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GB" smtClean="0"/>
              <a:pPr/>
              <a:t>06/04/2015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GB" smtClean="0"/>
              <a:pPr/>
              <a:t>06/04/2015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GB" smtClean="0"/>
              <a:pPr/>
              <a:t>06/04/2015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GB" smtClean="0"/>
              <a:pPr/>
              <a:t>06/04/2015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GB" smtClean="0"/>
              <a:pPr/>
              <a:t>06/04/2015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GB" smtClean="0"/>
              <a:pPr/>
              <a:t>06/04/2015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GB" smtClean="0"/>
              <a:pPr/>
              <a:t>06/04/2015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69179-38D6-443E-8605-11674520FF18}" type="datetimeFigureOut">
              <a:rPr lang="en-GB" smtClean="0"/>
              <a:pPr/>
              <a:t>06/04/2015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1C2C5-5902-4252-9347-2585D64F200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0.xml"/><Relationship Id="rId18" Type="http://schemas.openxmlformats.org/officeDocument/2006/relationships/slide" Target="slide11.xml"/><Relationship Id="rId26" Type="http://schemas.openxmlformats.org/officeDocument/2006/relationships/slide" Target="slide27.xml"/><Relationship Id="rId3" Type="http://schemas.openxmlformats.org/officeDocument/2006/relationships/slide" Target="slide8.xml"/><Relationship Id="rId21" Type="http://schemas.openxmlformats.org/officeDocument/2006/relationships/slide" Target="slide26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6.xml"/><Relationship Id="rId25" Type="http://schemas.openxmlformats.org/officeDocument/2006/relationships/slide" Target="slide22.xml"/><Relationship Id="rId2" Type="http://schemas.openxmlformats.org/officeDocument/2006/relationships/slide" Target="slide3.xml"/><Relationship Id="rId16" Type="http://schemas.openxmlformats.org/officeDocument/2006/relationships/slide" Target="slide25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11" Type="http://schemas.openxmlformats.org/officeDocument/2006/relationships/slide" Target="slide24.xml"/><Relationship Id="rId24" Type="http://schemas.openxmlformats.org/officeDocument/2006/relationships/slide" Target="slide17.xml"/><Relationship Id="rId5" Type="http://schemas.openxmlformats.org/officeDocument/2006/relationships/slide" Target="slide18.xml"/><Relationship Id="rId15" Type="http://schemas.openxmlformats.org/officeDocument/2006/relationships/slide" Target="slide20.xml"/><Relationship Id="rId23" Type="http://schemas.openxmlformats.org/officeDocument/2006/relationships/slide" Target="slide12.xml"/><Relationship Id="rId10" Type="http://schemas.openxmlformats.org/officeDocument/2006/relationships/slide" Target="slide19.xml"/><Relationship Id="rId19" Type="http://schemas.openxmlformats.org/officeDocument/2006/relationships/slide" Target="slide16.xml"/><Relationship Id="rId4" Type="http://schemas.openxmlformats.org/officeDocument/2006/relationships/slide" Target="slide13.xml"/><Relationship Id="rId9" Type="http://schemas.openxmlformats.org/officeDocument/2006/relationships/slide" Target="slide14.xml"/><Relationship Id="rId14" Type="http://schemas.openxmlformats.org/officeDocument/2006/relationships/slide" Target="slide15.xml"/><Relationship Id="rId22" Type="http://schemas.openxmlformats.org/officeDocument/2006/relationships/slide" Target="slide7.xml"/><Relationship Id="rId27" Type="http://schemas.openxmlformats.org/officeDocument/2006/relationships/slide" Target="slide2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31640" y="1916832"/>
            <a:ext cx="662940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SK DAY</a:t>
            </a:r>
          </a:p>
          <a:p>
            <a:pPr algn="ctr"/>
            <a:r>
              <a:rPr lang="en-US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JEOPARDY</a:t>
            </a:r>
            <a:endParaRPr lang="en-US" sz="9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Mental Math: $600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Curved Up Ribbon 6"/>
          <p:cNvSpPr/>
          <p:nvPr/>
        </p:nvSpPr>
        <p:spPr>
          <a:xfrm>
            <a:off x="152400" y="1676400"/>
            <a:ext cx="3048000" cy="533400"/>
          </a:xfrm>
          <a:prstGeom prst="ellipseRibbon2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/>
              <a:t>This is the missing term in the sequence </a:t>
            </a:r>
            <a:r>
              <a:rPr lang="en-US" dirty="0" smtClean="0"/>
              <a:t>         1</a:t>
            </a:r>
            <a:r>
              <a:rPr lang="en-US" dirty="0"/>
              <a:t>, 8, </a:t>
            </a:r>
            <a:r>
              <a:rPr lang="en-US" dirty="0" smtClean="0"/>
              <a:t>__ </a:t>
            </a:r>
            <a:r>
              <a:rPr lang="en-US" dirty="0"/>
              <a:t>, 64, </a:t>
            </a:r>
            <a:r>
              <a:rPr lang="en-US" dirty="0" smtClean="0"/>
              <a:t>125, …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dirty="0" smtClean="0"/>
              <a:t>27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Mental Math: $800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Curved Up Ribbon 6"/>
          <p:cNvSpPr/>
          <p:nvPr/>
        </p:nvSpPr>
        <p:spPr>
          <a:xfrm>
            <a:off x="152400" y="1676400"/>
            <a:ext cx="3048000" cy="533400"/>
          </a:xfrm>
          <a:prstGeom prst="ellipseRibbon2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/>
              <a:t>This number is written </a:t>
            </a:r>
            <a:r>
              <a:rPr lang="en-US" dirty="0" smtClean="0"/>
              <a:t>as MMXV using </a:t>
            </a:r>
            <a:r>
              <a:rPr lang="en-US" dirty="0"/>
              <a:t>Roman numerals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dirty="0" smtClean="0"/>
              <a:t>2015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Mental Math: $1000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Curved Up Ribbon 6"/>
          <p:cNvSpPr/>
          <p:nvPr/>
        </p:nvSpPr>
        <p:spPr>
          <a:xfrm>
            <a:off x="152400" y="1676400"/>
            <a:ext cx="3048000" cy="533400"/>
          </a:xfrm>
          <a:prstGeom prst="ellipseRibbon2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/>
              <a:t>If two shirts and one belt cost $22, and one shirt and two belts cost $20, how much does one shirt cost</a:t>
            </a:r>
            <a:r>
              <a:rPr lang="en-US" dirty="0" smtClean="0"/>
              <a:t>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dirty="0" smtClean="0"/>
              <a:t>$8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Geometry: $200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Curved Up Ribbon 6"/>
          <p:cNvSpPr/>
          <p:nvPr/>
        </p:nvSpPr>
        <p:spPr>
          <a:xfrm>
            <a:off x="152400" y="1676400"/>
            <a:ext cx="3048000" cy="533400"/>
          </a:xfrm>
          <a:prstGeom prst="ellipseRibbon2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/>
              <a:t>In Euclidean geometry, this </a:t>
            </a:r>
            <a:r>
              <a:rPr lang="en-US" dirty="0" smtClean="0"/>
              <a:t>gives </a:t>
            </a:r>
            <a:r>
              <a:rPr lang="en-US" dirty="0"/>
              <a:t>the shortest </a:t>
            </a:r>
            <a:r>
              <a:rPr lang="en-US" dirty="0" smtClean="0"/>
              <a:t>path between </a:t>
            </a:r>
            <a:r>
              <a:rPr lang="en-US" dirty="0"/>
              <a:t>two points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dirty="0" smtClean="0"/>
              <a:t>A line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Geometry: $400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Curved Up Ribbon 6"/>
          <p:cNvSpPr/>
          <p:nvPr/>
        </p:nvSpPr>
        <p:spPr>
          <a:xfrm>
            <a:off x="152400" y="1676400"/>
            <a:ext cx="3048000" cy="533400"/>
          </a:xfrm>
          <a:prstGeom prst="ellipseRibbon2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/>
              <a:t>This word describes an angle that is less than 90 degrees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dirty="0" smtClean="0"/>
              <a:t>Acute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Geometry: $600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Curved Up Ribbon 6"/>
          <p:cNvSpPr/>
          <p:nvPr/>
        </p:nvSpPr>
        <p:spPr>
          <a:xfrm>
            <a:off x="152400" y="1676400"/>
            <a:ext cx="3048000" cy="533400"/>
          </a:xfrm>
          <a:prstGeom prst="ellipseRibbon2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/>
              <a:t>A nonagon has this number of sides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dirty="0" smtClean="0"/>
              <a:t>9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Geometry: $800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Curved Up Ribbon 6"/>
          <p:cNvSpPr/>
          <p:nvPr/>
        </p:nvSpPr>
        <p:spPr>
          <a:xfrm>
            <a:off x="152400" y="1676400"/>
            <a:ext cx="3048000" cy="533400"/>
          </a:xfrm>
          <a:prstGeom prst="ellipseRibbon2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/>
              <a:t>This is the </a:t>
            </a:r>
            <a:r>
              <a:rPr lang="en-US" i="1" dirty="0"/>
              <a:t>surface area </a:t>
            </a:r>
            <a:r>
              <a:rPr lang="en-US" dirty="0"/>
              <a:t>of a rectangular prism measuring 3 in. by 4 in. by 5 in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dirty="0" smtClean="0"/>
              <a:t>94 square inches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Geometry: $1000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Curved Up Ribbon 6"/>
          <p:cNvSpPr/>
          <p:nvPr/>
        </p:nvSpPr>
        <p:spPr>
          <a:xfrm>
            <a:off x="152400" y="1676400"/>
            <a:ext cx="3048000" cy="533400"/>
          </a:xfrm>
          <a:prstGeom prst="ellipseRibbon2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If two angles in a rhombus </a:t>
            </a:r>
            <a:r>
              <a:rPr lang="en-US" i="1" dirty="0" smtClean="0"/>
              <a:t>each</a:t>
            </a:r>
            <a:r>
              <a:rPr lang="en-US" dirty="0" smtClean="0"/>
              <a:t> measure 115 degrees, this is the measure of </a:t>
            </a:r>
            <a:r>
              <a:rPr lang="en-US" i="1" dirty="0" smtClean="0"/>
              <a:t>one</a:t>
            </a:r>
            <a:r>
              <a:rPr lang="en-US" dirty="0" smtClean="0"/>
              <a:t> of the other two angles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dirty="0" smtClean="0"/>
              <a:t>65 degrees</a:t>
            </a:r>
            <a:endParaRPr lang="en-US" dirty="0"/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Logic: $200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Curved Up Ribbon 6"/>
          <p:cNvSpPr/>
          <p:nvPr/>
        </p:nvSpPr>
        <p:spPr>
          <a:xfrm>
            <a:off x="152400" y="1676400"/>
            <a:ext cx="3048000" cy="533400"/>
          </a:xfrm>
          <a:prstGeom prst="ellipseRibbon2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/>
              <a:t>If two days before tomorrow is Friday, what day of the week will it be in two days</a:t>
            </a:r>
            <a:r>
              <a:rPr lang="en-US" dirty="0" smtClean="0"/>
              <a:t>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dirty="0" smtClean="0"/>
              <a:t>Monday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Logic: $400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Curved Up Ribbon 6"/>
          <p:cNvSpPr/>
          <p:nvPr/>
        </p:nvSpPr>
        <p:spPr>
          <a:xfrm>
            <a:off x="152400" y="1676400"/>
            <a:ext cx="3048000" cy="533400"/>
          </a:xfrm>
          <a:prstGeom prst="ellipseRibbon2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/>
              <a:t>The population of rabbits on campus doubles every year. </a:t>
            </a:r>
            <a:r>
              <a:rPr lang="en-US" dirty="0" smtClean="0"/>
              <a:t>If we start </a:t>
            </a:r>
            <a:r>
              <a:rPr lang="en-US" dirty="0"/>
              <a:t>with 2 rabbits, the number of rabbits </a:t>
            </a:r>
            <a:r>
              <a:rPr lang="en-US" dirty="0" smtClean="0"/>
              <a:t>after 5 </a:t>
            </a:r>
            <a:r>
              <a:rPr lang="en-US" dirty="0"/>
              <a:t>years </a:t>
            </a:r>
            <a:r>
              <a:rPr lang="en-US" dirty="0" smtClean="0"/>
              <a:t>pass is </a:t>
            </a:r>
            <a:r>
              <a:rPr lang="en-US" dirty="0"/>
              <a:t>this number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dirty="0" smtClean="0"/>
              <a:t>64 rabbits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SK DAY JEOPARDY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7748369"/>
              </p:ext>
            </p:extLst>
          </p:nvPr>
        </p:nvGraphicFramePr>
        <p:xfrm>
          <a:off x="457200" y="838200"/>
          <a:ext cx="8229600" cy="4724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895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Math</a:t>
                      </a:r>
                    </a:p>
                    <a:p>
                      <a:pPr algn="ctr"/>
                      <a:r>
                        <a:rPr lang="en-US" sz="1800" dirty="0" smtClean="0"/>
                        <a:t>History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Mental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Math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Geometry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Logic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Probability</a:t>
                      </a:r>
                    </a:p>
                  </a:txBody>
                  <a:tcPr/>
                </a:tc>
              </a:tr>
              <a:tr h="72399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2" action="ppaction://hlinksldjump"/>
                        </a:rPr>
                        <a:t>$200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3" action="ppaction://hlinksldjump"/>
                        </a:rPr>
                        <a:t>$200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4" action="ppaction://hlinksldjump"/>
                        </a:rPr>
                        <a:t>$200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5" action="ppaction://hlinksldjump"/>
                        </a:rPr>
                        <a:t>$200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6" action="ppaction://hlinksldjump"/>
                        </a:rPr>
                        <a:t>$200</a:t>
                      </a:r>
                      <a:endParaRPr lang="en-US" sz="2800" dirty="0"/>
                    </a:p>
                  </a:txBody>
                  <a:tcPr anchor="ctr"/>
                </a:tc>
              </a:tr>
              <a:tr h="73627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7" action="ppaction://hlinksldjump"/>
                        </a:rPr>
                        <a:t>$400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8" action="ppaction://hlinksldjump"/>
                        </a:rPr>
                        <a:t>$400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9" action="ppaction://hlinksldjump"/>
                        </a:rPr>
                        <a:t>$400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10" action="ppaction://hlinksldjump"/>
                        </a:rPr>
                        <a:t>$400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11" action="ppaction://hlinksldjump"/>
                        </a:rPr>
                        <a:t>$400</a:t>
                      </a:r>
                      <a:endParaRPr lang="en-US" sz="2800" dirty="0"/>
                    </a:p>
                  </a:txBody>
                  <a:tcPr anchor="ctr"/>
                </a:tc>
              </a:tr>
              <a:tr h="73627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12" action="ppaction://hlinksldjump"/>
                        </a:rPr>
                        <a:t>$600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13" action="ppaction://hlinksldjump"/>
                        </a:rPr>
                        <a:t>$600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14" action="ppaction://hlinksldjump"/>
                        </a:rPr>
                        <a:t>$600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15" action="ppaction://hlinksldjump"/>
                        </a:rPr>
                        <a:t>$600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16" action="ppaction://hlinksldjump"/>
                        </a:rPr>
                        <a:t>$600</a:t>
                      </a:r>
                      <a:endParaRPr lang="en-US" sz="2800" dirty="0"/>
                    </a:p>
                  </a:txBody>
                  <a:tcPr anchor="ctr"/>
                </a:tc>
              </a:tr>
              <a:tr h="73627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17" action="ppaction://hlinksldjump"/>
                        </a:rPr>
                        <a:t>$800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18" action="ppaction://hlinksldjump"/>
                        </a:rPr>
                        <a:t>$800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19" action="ppaction://hlinksldjump"/>
                        </a:rPr>
                        <a:t>$800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20" action="ppaction://hlinksldjump"/>
                        </a:rPr>
                        <a:t>$800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21" action="ppaction://hlinksldjump"/>
                        </a:rPr>
                        <a:t>$800</a:t>
                      </a:r>
                      <a:endParaRPr lang="en-US" sz="2800" dirty="0"/>
                    </a:p>
                  </a:txBody>
                  <a:tcPr anchor="ctr"/>
                </a:tc>
              </a:tr>
              <a:tr h="89579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22" action="ppaction://hlinksldjump"/>
                        </a:rPr>
                        <a:t>$1000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23" action="ppaction://hlinksldjump"/>
                        </a:rPr>
                        <a:t>$1000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24" action="ppaction://hlinksldjump"/>
                        </a:rPr>
                        <a:t>$1000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25" action="ppaction://hlinksldjump"/>
                        </a:rPr>
                        <a:t>$1000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26" action="ppaction://hlinksldjump"/>
                        </a:rPr>
                        <a:t>$1000</a:t>
                      </a:r>
                      <a:endParaRPr lang="en-US" sz="28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305151"/>
              </p:ext>
            </p:extLst>
          </p:nvPr>
        </p:nvGraphicFramePr>
        <p:xfrm>
          <a:off x="457200" y="5638800"/>
          <a:ext cx="822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66"/>
                          </a:solidFill>
                          <a:hlinkClick r:id="rId27" action="ppaction://hlinksldjump"/>
                        </a:rPr>
                        <a:t>Bonus Question: $1500</a:t>
                      </a:r>
                      <a:r>
                        <a:rPr lang="en-US" sz="2000" dirty="0" smtClean="0">
                          <a:solidFill>
                            <a:srgbClr val="FF0066"/>
                          </a:solidFill>
                        </a:rPr>
                        <a:t> </a:t>
                      </a:r>
                      <a:endParaRPr lang="en-US" sz="2000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Logic: $600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Curved Up Ribbon 6"/>
          <p:cNvSpPr/>
          <p:nvPr/>
        </p:nvSpPr>
        <p:spPr>
          <a:xfrm>
            <a:off x="152400" y="1676400"/>
            <a:ext cx="3048000" cy="533400"/>
          </a:xfrm>
          <a:prstGeom prst="ellipseRibbon2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/>
              <a:t>Which colorful 3-letter word can go at the start and end of _ _ _ ISCOVE_ _ _ to give a word</a:t>
            </a:r>
            <a:r>
              <a:rPr lang="en-US" dirty="0" smtClean="0"/>
              <a:t>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dirty="0" smtClean="0"/>
              <a:t>RED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Logic: $800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Curved Up Ribbon 6"/>
          <p:cNvSpPr/>
          <p:nvPr/>
        </p:nvSpPr>
        <p:spPr>
          <a:xfrm>
            <a:off x="152400" y="1676400"/>
            <a:ext cx="3048000" cy="533400"/>
          </a:xfrm>
          <a:prstGeom prst="ellipseRibbon2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/>
              <a:t>A sequence of numbers starts out 1, 3, 5, 7, …  What is the 50’th term in the sequence</a:t>
            </a:r>
            <a:r>
              <a:rPr lang="en-US" dirty="0" smtClean="0"/>
              <a:t>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dirty="0" smtClean="0"/>
              <a:t>99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Logic: $1000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Curved Up Ribbon 6"/>
          <p:cNvSpPr/>
          <p:nvPr/>
        </p:nvSpPr>
        <p:spPr>
          <a:xfrm>
            <a:off x="152400" y="1676400"/>
            <a:ext cx="3048000" cy="533400"/>
          </a:xfrm>
          <a:prstGeom prst="ellipseRibbon2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/>
              <a:t>This is the number of ways you can rearrange the letters “S K D A Y</a:t>
            </a:r>
            <a:r>
              <a:rPr lang="en-US" dirty="0" smtClean="0"/>
              <a:t>”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dirty="0" smtClean="0"/>
              <a:t>120 ways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Probability: $200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Curved Up Ribbon 6"/>
          <p:cNvSpPr/>
          <p:nvPr/>
        </p:nvSpPr>
        <p:spPr>
          <a:xfrm>
            <a:off x="152400" y="1676400"/>
            <a:ext cx="3048000" cy="533400"/>
          </a:xfrm>
          <a:prstGeom prst="ellipseRibbon2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/>
              <a:t>This is the probability of rolling “2” on a fair six-sided die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dirty="0" smtClean="0"/>
              <a:t>1/6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Probabililty</a:t>
            </a:r>
            <a:r>
              <a:rPr lang="en-US" dirty="0" smtClean="0">
                <a:solidFill>
                  <a:srgbClr val="FFFF00"/>
                </a:solidFill>
              </a:rPr>
              <a:t>: $400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Curved Up Ribbon 6"/>
          <p:cNvSpPr/>
          <p:nvPr/>
        </p:nvSpPr>
        <p:spPr>
          <a:xfrm>
            <a:off x="152400" y="1676400"/>
            <a:ext cx="3048000" cy="533400"/>
          </a:xfrm>
          <a:prstGeom prst="ellipseRibbon2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/>
              <a:t>A circle of area 20 ft^2 lies inside a circle of area 30 ft^2. If a point is randomly drawn in the larger circle, what is the probability this point lies in the small circle</a:t>
            </a:r>
            <a:r>
              <a:rPr lang="en-US" dirty="0" smtClean="0"/>
              <a:t>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dirty="0" smtClean="0"/>
              <a:t>2/3, or 20/30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Probability: $600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Curved Up Ribbon 6"/>
          <p:cNvSpPr/>
          <p:nvPr/>
        </p:nvSpPr>
        <p:spPr>
          <a:xfrm>
            <a:off x="152400" y="1676400"/>
            <a:ext cx="3048000" cy="533400"/>
          </a:xfrm>
          <a:prstGeom prst="ellipseRibbon2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/>
              <a:t>If I draw one sock from a drawer of 8 blue socks, 3 white socks, and 4 red socks, what is the probability this sock is white</a:t>
            </a:r>
            <a:r>
              <a:rPr lang="en-US" dirty="0" smtClean="0"/>
              <a:t>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dirty="0" smtClean="0"/>
              <a:t>1/5, or 3/15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Probability: $800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Curved Up Ribbon 6"/>
          <p:cNvSpPr/>
          <p:nvPr/>
        </p:nvSpPr>
        <p:spPr>
          <a:xfrm>
            <a:off x="152400" y="1676400"/>
            <a:ext cx="3048000" cy="533400"/>
          </a:xfrm>
          <a:prstGeom prst="ellipseRibbon2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/>
              <a:t>I flip a coin several times. A passing mathematician remarked that the probability that every flip came up heads was 1/32. How many times did I toss the coin</a:t>
            </a:r>
            <a:r>
              <a:rPr lang="en-US" dirty="0" smtClean="0"/>
              <a:t>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dirty="0" smtClean="0"/>
              <a:t>5 times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Probability: $1000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Curved Up Ribbon 6"/>
          <p:cNvSpPr/>
          <p:nvPr/>
        </p:nvSpPr>
        <p:spPr>
          <a:xfrm>
            <a:off x="152400" y="1676400"/>
            <a:ext cx="3048000" cy="533400"/>
          </a:xfrm>
          <a:prstGeom prst="ellipseRibbon2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/>
              <a:t>If I roll two dice, what is the probability that the </a:t>
            </a:r>
            <a:r>
              <a:rPr lang="en-US" i="1" dirty="0"/>
              <a:t>product</a:t>
            </a:r>
            <a:r>
              <a:rPr lang="en-US" dirty="0"/>
              <a:t> of the two numbers is prime</a:t>
            </a:r>
            <a:r>
              <a:rPr lang="en-US" dirty="0" smtClean="0"/>
              <a:t>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dirty="0" smtClean="0"/>
              <a:t>1/6, or 6/36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6858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Bonus Question: $1500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Curved Up Ribbon 6"/>
          <p:cNvSpPr/>
          <p:nvPr/>
        </p:nvSpPr>
        <p:spPr>
          <a:xfrm>
            <a:off x="152400" y="1676400"/>
            <a:ext cx="3048000" cy="533400"/>
          </a:xfrm>
          <a:prstGeom prst="ellipseRibbon2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/>
              <a:t>Todd’s house is 5 miles due north of Kevin’s house and 12 miles due east of Jennifer’s house. How far apart are Todd’s house and Jennifer’s house?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dirty="0"/>
              <a:t>12 miles (just like the problem states!)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Math History: $200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Curved Up Ribbon 6"/>
          <p:cNvSpPr/>
          <p:nvPr/>
        </p:nvSpPr>
        <p:spPr>
          <a:xfrm>
            <a:off x="152400" y="1676400"/>
            <a:ext cx="3048000" cy="533400"/>
          </a:xfrm>
          <a:prstGeom prst="ellipseRibbon2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pPr lvl="0"/>
            <a:r>
              <a:rPr lang="en-US" dirty="0"/>
              <a:t>This famous theorem describes how to find the hypotenuse of a right triangle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dirty="0" smtClean="0"/>
              <a:t>Pythagorean Theorem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Math History: $400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Curved Up Ribbon 6"/>
          <p:cNvSpPr/>
          <p:nvPr/>
        </p:nvSpPr>
        <p:spPr>
          <a:xfrm>
            <a:off x="152400" y="1676400"/>
            <a:ext cx="3048000" cy="533400"/>
          </a:xfrm>
          <a:prstGeom prst="ellipseRibbon2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pPr lvl="0"/>
            <a:r>
              <a:rPr lang="en-US" dirty="0"/>
              <a:t>This symbol was created in 1557 by Welsh mathematician Robert </a:t>
            </a:r>
            <a:r>
              <a:rPr lang="en-US" dirty="0" err="1"/>
              <a:t>Recorde</a:t>
            </a:r>
            <a:r>
              <a:rPr lang="en-US" dirty="0"/>
              <a:t> to say two mathematical expressions are the same.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dirty="0" smtClean="0"/>
              <a:t>=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Math History: $600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Curved Up Ribbon 6"/>
          <p:cNvSpPr/>
          <p:nvPr/>
        </p:nvSpPr>
        <p:spPr>
          <a:xfrm>
            <a:off x="152400" y="1676400"/>
            <a:ext cx="3048000" cy="533400"/>
          </a:xfrm>
          <a:prstGeom prst="ellipseRibbon2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/>
              <a:t>This is the name of either of the developers of calculus in the 1600’s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dirty="0" smtClean="0"/>
              <a:t>Gottfried Leibniz </a:t>
            </a:r>
            <a:r>
              <a:rPr lang="en-US" i="1" dirty="0" smtClean="0"/>
              <a:t>or </a:t>
            </a:r>
            <a:r>
              <a:rPr lang="en-US" dirty="0" smtClean="0"/>
              <a:t>Isaac Newton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Math History: $800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Curved Up Ribbon 6"/>
          <p:cNvSpPr/>
          <p:nvPr/>
        </p:nvSpPr>
        <p:spPr>
          <a:xfrm>
            <a:off x="152400" y="1676400"/>
            <a:ext cx="3048000" cy="533400"/>
          </a:xfrm>
          <a:prstGeom prst="ellipseRibbon2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/>
              <a:t>This Russian mathematician was the first female full professor in northern Europe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dirty="0" smtClean="0"/>
              <a:t>Sonia Kovalevsky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Math History: $1000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Curved Up Ribbon 6"/>
          <p:cNvSpPr/>
          <p:nvPr/>
        </p:nvSpPr>
        <p:spPr>
          <a:xfrm>
            <a:off x="152400" y="1676400"/>
            <a:ext cx="3048000" cy="533400"/>
          </a:xfrm>
          <a:prstGeom prst="ellipseRibbon2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/>
              <a:t>Among many other things, this Swiss mathematician is famous for pioneering the use of the imaginary number “</a:t>
            </a:r>
            <a:r>
              <a:rPr lang="en-US" dirty="0" err="1"/>
              <a:t>i</a:t>
            </a:r>
            <a:r>
              <a:rPr lang="en-US" dirty="0" smtClean="0"/>
              <a:t>”.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dirty="0" smtClean="0"/>
              <a:t>Leonhard Euler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Mental Math: $200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Curved Up Ribbon 6"/>
          <p:cNvSpPr/>
          <p:nvPr/>
        </p:nvSpPr>
        <p:spPr>
          <a:xfrm>
            <a:off x="152400" y="1676400"/>
            <a:ext cx="3048000" cy="533400"/>
          </a:xfrm>
          <a:prstGeom prst="ellipseRibbon2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/>
              <a:t>This positive number when squared gives itself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dirty="0" smtClean="0"/>
              <a:t>1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Mental Math: $400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Curved Up Ribbon 6"/>
          <p:cNvSpPr/>
          <p:nvPr/>
        </p:nvSpPr>
        <p:spPr>
          <a:xfrm>
            <a:off x="152400" y="1676400"/>
            <a:ext cx="3048000" cy="533400"/>
          </a:xfrm>
          <a:prstGeom prst="ellipseRibbon2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This </a:t>
            </a:r>
            <a:r>
              <a:rPr lang="en-US" dirty="0"/>
              <a:t>prime number </a:t>
            </a:r>
            <a:r>
              <a:rPr lang="en-US" dirty="0" smtClean="0"/>
              <a:t>lies between </a:t>
            </a:r>
            <a:r>
              <a:rPr lang="en-US" dirty="0"/>
              <a:t>24 and 30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29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S03000472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6CD7094-DBB4-4B80-8C96-5C151302461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TS030004727</Template>
  <TotalTime>61</TotalTime>
  <Words>857</Words>
  <Application>Microsoft Office PowerPoint</Application>
  <PresentationFormat>On-screen Show (4:3)</PresentationFormat>
  <Paragraphs>192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Calibri</vt:lpstr>
      <vt:lpstr>TS030004727</vt:lpstr>
      <vt:lpstr>PowerPoint Presentation</vt:lpstr>
      <vt:lpstr>SK DAY JEOPARDY</vt:lpstr>
      <vt:lpstr>Math History: $200</vt:lpstr>
      <vt:lpstr>Math History: $400</vt:lpstr>
      <vt:lpstr>Math History: $600</vt:lpstr>
      <vt:lpstr>Math History: $800</vt:lpstr>
      <vt:lpstr>Math History: $1000</vt:lpstr>
      <vt:lpstr>Mental Math: $200</vt:lpstr>
      <vt:lpstr>Mental Math: $400</vt:lpstr>
      <vt:lpstr>Mental Math: $600</vt:lpstr>
      <vt:lpstr>Mental Math: $800</vt:lpstr>
      <vt:lpstr>Mental Math: $1000</vt:lpstr>
      <vt:lpstr>Geometry: $200</vt:lpstr>
      <vt:lpstr>Geometry: $400</vt:lpstr>
      <vt:lpstr>Geometry: $600</vt:lpstr>
      <vt:lpstr>Geometry: $800</vt:lpstr>
      <vt:lpstr>Geometry: $1000</vt:lpstr>
      <vt:lpstr>Logic: $200</vt:lpstr>
      <vt:lpstr>Logic: $400</vt:lpstr>
      <vt:lpstr>Logic: $600</vt:lpstr>
      <vt:lpstr>Logic: $800</vt:lpstr>
      <vt:lpstr>Logic: $1000</vt:lpstr>
      <vt:lpstr>Probability: $200</vt:lpstr>
      <vt:lpstr>Probabililty: $400</vt:lpstr>
      <vt:lpstr>Probability: $600</vt:lpstr>
      <vt:lpstr>Probability: $800</vt:lpstr>
      <vt:lpstr>Probability: $1000</vt:lpstr>
      <vt:lpstr>Bonus Question: $1500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fluff</dc:creator>
  <cp:lastModifiedBy>Gerstle, Kevin C</cp:lastModifiedBy>
  <cp:revision>14</cp:revision>
  <dcterms:created xsi:type="dcterms:W3CDTF">2012-04-17T15:06:32Z</dcterms:created>
  <dcterms:modified xsi:type="dcterms:W3CDTF">2015-04-06T18:31:15Z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TC300047279990</vt:lpwstr>
  </property>
</Properties>
</file>